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1"/>
  </p:notesMasterIdLst>
  <p:sldIdLst>
    <p:sldId id="274" r:id="rId2"/>
    <p:sldId id="298" r:id="rId3"/>
    <p:sldId id="317" r:id="rId4"/>
    <p:sldId id="319" r:id="rId5"/>
    <p:sldId id="320" r:id="rId6"/>
    <p:sldId id="321" r:id="rId7"/>
    <p:sldId id="322" r:id="rId8"/>
    <p:sldId id="323" r:id="rId9"/>
    <p:sldId id="306" r:id="rId10"/>
  </p:sldIdLst>
  <p:sldSz cx="9144000" cy="6858000" type="screen4x3"/>
  <p:notesSz cx="6646863" cy="9777413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60093"/>
    <a:srgbClr val="009900"/>
    <a:srgbClr val="000066"/>
    <a:srgbClr val="FF0000"/>
    <a:srgbClr val="66CCFF"/>
    <a:srgbClr val="FFFF00"/>
    <a:srgbClr val="F79479"/>
    <a:srgbClr val="FFFF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5" autoAdjust="0"/>
    <p:restoredTop sz="94622" autoAdjust="0"/>
  </p:normalViewPr>
  <p:slideViewPr>
    <p:cSldViewPr>
      <p:cViewPr varScale="1">
        <p:scale>
          <a:sx n="70" d="100"/>
          <a:sy n="70" d="100"/>
        </p:scale>
        <p:origin x="140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0" hangingPunct="0">
              <a:defRPr sz="1200" smtClean="0"/>
            </a:lvl1pPr>
          </a:lstStyle>
          <a:p>
            <a:pPr>
              <a:defRPr/>
            </a:pPr>
            <a:fld id="{B3009855-E3D3-4DD5-BD8C-9A478B8A437C}" type="datetimeFigureOut">
              <a:rPr lang="en-US"/>
              <a:pPr>
                <a:defRPr/>
              </a:pPr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7913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018" y="9286845"/>
            <a:ext cx="2880307" cy="488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0" hangingPunct="0">
              <a:defRPr sz="1200" smtClean="0"/>
            </a:lvl1pPr>
          </a:lstStyle>
          <a:p>
            <a:pPr>
              <a:defRPr/>
            </a:pPr>
            <a:fld id="{0B85AB77-73D4-4883-ABF2-827B599CE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6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F1A3CE-981C-4BE4-A2EB-70154EB70D2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34CFAB-8C70-46A2-B35F-87A6028178D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5" y="274642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9055C0-A28B-42A2-A7BE-B582928C188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5402-3A79-4CEE-AED0-2A5ED48E8F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AE9D4D-B08F-4675-90C6-2CA5FF754B6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819D56-0B26-4589-84F7-F5D21A419AF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BC2C945-1F23-4108-A05A-1EF6A8285AD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313295-76AC-40AD-A130-446AA1BD59DA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FA7991-633F-4567-95B8-F4A725115C2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D08072-9331-4912-BBF2-A6153B8CF68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6625DC-5DA0-4BCE-9529-4CD47898B31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4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9AF6A1-09C0-40AE-9C32-799D7FCC37B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4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DA5FB16-4A0F-4CF5-86D1-2ED59CE7DB9C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9098" y="2030252"/>
            <a:ext cx="8839200" cy="11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rgbClr val="002060"/>
                </a:solidFill>
              </a:rPr>
              <a:t>8085 Microprocessor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9098" y="6211669"/>
            <a:ext cx="16673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9098" y="3264180"/>
            <a:ext cx="8839200" cy="118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rgbClr val="002060"/>
                </a:solidFill>
              </a:rPr>
              <a:t>Lecture 6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087593" y="5980836"/>
            <a:ext cx="258170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</a:pPr>
            <a:r>
              <a:rPr lang="ar-IQ" sz="2000" b="1" dirty="0" smtClean="0">
                <a:solidFill>
                  <a:schemeClr val="accent1">
                    <a:lumMod val="50000"/>
                  </a:schemeClr>
                </a:solidFill>
              </a:rPr>
              <a:t>المدرس إياد قيس عبد الكريم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0" grpId="0"/>
      <p:bldP spid="13" grpId="0"/>
      <p:bldP spid="9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4" y="1193539"/>
            <a:ext cx="73957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3200" b="1" dirty="0" smtClean="0"/>
              <a:t>8085 Instruction Set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63495" y="1981200"/>
            <a:ext cx="83058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2000" dirty="0"/>
              <a:t>The 8085 microprocessor instruction set has 74 operation codes that result in 246 instructions. </a:t>
            </a:r>
            <a:r>
              <a:rPr lang="en-US" sz="2000" b="1" dirty="0">
                <a:solidFill>
                  <a:srgbClr val="FF0000"/>
                </a:solidFill>
              </a:rPr>
              <a:t>It's strongly advised not to attempt to read all these instructions at one time</a:t>
            </a:r>
            <a:r>
              <a:rPr lang="en-US" sz="2000" b="1" dirty="0"/>
              <a:t>.</a:t>
            </a:r>
            <a:r>
              <a:rPr lang="en-US" sz="2000" dirty="0"/>
              <a:t> However, you should be able to grasp an overview of the set by examining; frequently used instructions listed below.</a:t>
            </a:r>
          </a:p>
          <a:p>
            <a:pPr algn="just" rtl="0"/>
            <a:r>
              <a:rPr lang="en-US" sz="2000" dirty="0"/>
              <a:t>The following notations are used in the description of the instructions.</a:t>
            </a:r>
          </a:p>
          <a:p>
            <a:pPr lvl="0" algn="just" rtl="0"/>
            <a:r>
              <a:rPr lang="en-US" sz="2000" dirty="0"/>
              <a:t>R = 8085 8-bit register.              (A, B, C, D, E, H, L)</a:t>
            </a:r>
          </a:p>
          <a:p>
            <a:pPr lvl="0" algn="just" rtl="0"/>
            <a:r>
              <a:rPr lang="en-US" sz="2000" dirty="0"/>
              <a:t>M = Memory register (location).</a:t>
            </a:r>
          </a:p>
          <a:p>
            <a:pPr lvl="0" algn="just" rtl="0"/>
            <a:r>
              <a:rPr lang="en-US" sz="2000" dirty="0" err="1"/>
              <a:t>Rs</a:t>
            </a:r>
            <a:r>
              <a:rPr lang="en-US" sz="2000" dirty="0"/>
              <a:t> = Register source.                 (A, B, C, D, E, H, L)</a:t>
            </a:r>
          </a:p>
          <a:p>
            <a:pPr lvl="0" algn="just" rtl="0"/>
            <a:r>
              <a:rPr lang="en-US" sz="2000" dirty="0"/>
              <a:t>Rd = Register destination.         (BC, DE, HL, SP)</a:t>
            </a:r>
          </a:p>
          <a:p>
            <a:pPr lvl="0" algn="just" rtl="0"/>
            <a:r>
              <a:rPr lang="en-US" sz="2000" dirty="0" err="1"/>
              <a:t>Rp</a:t>
            </a:r>
            <a:r>
              <a:rPr lang="en-US" sz="2000" dirty="0"/>
              <a:t> = Register pair.</a:t>
            </a:r>
          </a:p>
          <a:p>
            <a:pPr lvl="0" algn="just" rtl="0"/>
            <a:r>
              <a:rPr lang="en-US" sz="2000" dirty="0"/>
              <a:t>( ) = Contents of</a:t>
            </a:r>
          </a:p>
          <a:p>
            <a:pPr algn="just" rtl="0"/>
            <a:endParaRPr lang="en-US" sz="20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1560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9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4" y="1193539"/>
            <a:ext cx="73957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3200" b="1" dirty="0"/>
              <a:t>8085 Instruction Set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63495" y="1828800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lvl="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Data Transfer operations Instructions</a:t>
            </a:r>
            <a:r>
              <a:rPr lang="en-US" sz="2800" dirty="0" smtClean="0"/>
              <a:t>.</a:t>
            </a:r>
            <a:endParaRPr lang="en-US" sz="2800" dirty="0"/>
          </a:p>
          <a:p>
            <a:pPr marL="514350" lvl="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Arithmetic operations Instructions.</a:t>
            </a:r>
            <a:endParaRPr lang="en-US" sz="2800" dirty="0"/>
          </a:p>
          <a:p>
            <a:pPr marL="514350" lvl="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Logical operations Instruction</a:t>
            </a:r>
            <a:r>
              <a:rPr lang="en-US" sz="2800" dirty="0" smtClean="0"/>
              <a:t>.</a:t>
            </a:r>
            <a:endParaRPr lang="en-US" sz="2800" dirty="0"/>
          </a:p>
          <a:p>
            <a:pPr marL="514350" lvl="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Register pair instruction.</a:t>
            </a:r>
            <a:endParaRPr lang="en-US" sz="2800" dirty="0"/>
          </a:p>
          <a:p>
            <a:pPr marL="514350" lvl="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Jump operations Instruction</a:t>
            </a:r>
            <a:r>
              <a:rPr lang="en-US" sz="2800" dirty="0" smtClean="0"/>
              <a:t>.</a:t>
            </a:r>
            <a:endParaRPr lang="en-US" sz="2800" dirty="0"/>
          </a:p>
          <a:p>
            <a:pPr lvl="0" algn="just" rtl="0">
              <a:lnSpc>
                <a:spcPct val="150000"/>
              </a:lnSpc>
            </a:pPr>
            <a:r>
              <a:rPr lang="en-US" sz="2800" dirty="0" smtClean="0"/>
              <a:t>6. Others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 rtl="0"/>
            <a:endParaRPr lang="en-US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18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9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4" y="1193539"/>
            <a:ext cx="73957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3200" dirty="0"/>
              <a:t>Data Transfer operations Instructions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07485" y="2117554"/>
            <a:ext cx="368351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MOV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MVI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OUT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IN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LDA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LDI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Others</a:t>
            </a:r>
            <a:endParaRPr lang="en-US" sz="2800" dirty="0"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marL="514350" indent="-514350" algn="just" rtl="0">
              <a:buFont typeface="+mj-lt"/>
              <a:buAutoNum type="arabicPeriod"/>
            </a:pP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31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9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4" y="1193539"/>
            <a:ext cx="73957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3200" dirty="0" smtClean="0"/>
              <a:t>Arithmetic operations </a:t>
            </a:r>
            <a:r>
              <a:rPr lang="en-US" sz="3200" dirty="0"/>
              <a:t>Instructions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07485" y="2117554"/>
            <a:ext cx="368351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ADD	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ADI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ADC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INC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SUB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SUI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DCR</a:t>
            </a: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Other</a:t>
            </a:r>
            <a:endParaRPr lang="en-US" sz="2800" dirty="0"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marL="514350" indent="-514350" algn="just" rtl="0">
              <a:buFont typeface="+mj-lt"/>
              <a:buAutoNum type="arabicPeriod"/>
            </a:pPr>
            <a:endParaRPr lang="en-US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009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9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4" y="1193539"/>
            <a:ext cx="73957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3200" dirty="0" smtClean="0"/>
              <a:t>Logical operations </a:t>
            </a:r>
            <a:r>
              <a:rPr lang="en-US" sz="3200" dirty="0"/>
              <a:t>Instructions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15940" y="1918808"/>
            <a:ext cx="368351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ANA</a:t>
            </a:r>
            <a:endParaRPr lang="en-US" sz="2800" dirty="0">
              <a:solidFill>
                <a:schemeClr val="accent2"/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ANI</a:t>
            </a:r>
            <a:endParaRPr lang="en-US" sz="2800" dirty="0">
              <a:solidFill>
                <a:schemeClr val="accent2"/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ORA</a:t>
            </a:r>
            <a:endParaRPr lang="en-US" sz="2800" dirty="0">
              <a:solidFill>
                <a:schemeClr val="accent2"/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ORI</a:t>
            </a:r>
            <a:endParaRPr lang="en-US" sz="2800" dirty="0">
              <a:solidFill>
                <a:schemeClr val="accent2"/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XOR</a:t>
            </a:r>
            <a:endParaRPr lang="en-US" sz="2800" dirty="0">
              <a:solidFill>
                <a:schemeClr val="accent2"/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RLC</a:t>
            </a:r>
            <a:endParaRPr lang="en-US" sz="2800" dirty="0">
              <a:solidFill>
                <a:schemeClr val="accent2"/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RRA</a:t>
            </a:r>
            <a:endParaRPr lang="en-US" sz="2800" dirty="0">
              <a:solidFill>
                <a:schemeClr val="accent2"/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RLC</a:t>
            </a:r>
            <a:endParaRPr lang="en-US" sz="2800" dirty="0">
              <a:solidFill>
                <a:schemeClr val="accent2"/>
              </a:solidFill>
            </a:endParaRP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RAC</a:t>
            </a:r>
            <a:endParaRPr lang="en-US" sz="2800" dirty="0">
              <a:solidFill>
                <a:schemeClr val="accent2"/>
              </a:solidFill>
            </a:endParaRPr>
          </a:p>
          <a:p>
            <a:pPr marL="514350" indent="-514350" algn="just" rtl="0">
              <a:buFont typeface="+mj-lt"/>
              <a:buAutoNum type="arabicPeriod"/>
            </a:pPr>
            <a:endParaRPr lang="en-US" sz="2800" dirty="0">
              <a:solidFill>
                <a:schemeClr val="accent2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402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9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4" y="1193539"/>
            <a:ext cx="73957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3200" dirty="0" smtClean="0"/>
              <a:t>Register Pair </a:t>
            </a:r>
            <a:r>
              <a:rPr lang="en-US" sz="3200" dirty="0"/>
              <a:t>Instructions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105747" y="1894817"/>
            <a:ext cx="1782860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2"/>
                </a:solidFill>
              </a:rPr>
              <a:t>LHLD</a:t>
            </a:r>
          </a:p>
          <a:p>
            <a:pPr marL="51435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2"/>
                </a:solidFill>
              </a:rPr>
              <a:t>SHLD</a:t>
            </a:r>
          </a:p>
          <a:p>
            <a:pPr marL="51435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2"/>
                </a:solidFill>
              </a:rPr>
              <a:t>XGHG</a:t>
            </a:r>
          </a:p>
          <a:p>
            <a:pPr marL="51435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2"/>
                </a:solidFill>
              </a:rPr>
              <a:t>STAX</a:t>
            </a:r>
          </a:p>
          <a:p>
            <a:pPr marL="51435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2"/>
                </a:solidFill>
              </a:rPr>
              <a:t>PUSH</a:t>
            </a:r>
          </a:p>
          <a:p>
            <a:pPr marL="51435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2"/>
                </a:solidFill>
              </a:rPr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258919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6654" y="1193539"/>
            <a:ext cx="73957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rtl="0"/>
            <a:r>
              <a:rPr lang="en-US" sz="3200" dirty="0" smtClean="0"/>
              <a:t>Branch operations Instructions</a:t>
            </a:r>
            <a:endParaRPr lang="en-US" sz="3200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15940" y="1918808"/>
            <a:ext cx="751366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 algn="l" rtl="0">
              <a:lnSpc>
                <a:spcPct val="200000"/>
              </a:lnSpc>
              <a:buAutoNum type="arabicPeriod"/>
            </a:pPr>
            <a:r>
              <a:rPr lang="en-US" sz="2800" b="1" dirty="0" smtClean="0">
                <a:solidFill>
                  <a:srgbClr val="0070C0"/>
                </a:solidFill>
              </a:rPr>
              <a:t>Jump </a:t>
            </a:r>
            <a:r>
              <a:rPr lang="en-US" sz="2800" b="1" dirty="0">
                <a:solidFill>
                  <a:srgbClr val="0070C0"/>
                </a:solidFill>
              </a:rPr>
              <a:t>instructions</a:t>
            </a:r>
            <a:r>
              <a:rPr lang="en-US" sz="2800" b="1" dirty="0" smtClean="0">
                <a:solidFill>
                  <a:srgbClr val="0070C0"/>
                </a:solidFill>
              </a:rPr>
              <a:t>.</a:t>
            </a:r>
          </a:p>
          <a:p>
            <a:pPr marL="457200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</a:rPr>
              <a:t>JC, JNC, JZ, JNZ, JPE, JPO, JP, JM</a:t>
            </a:r>
            <a:r>
              <a:rPr lang="en-US" sz="2400" dirty="0" smtClean="0">
                <a:solidFill>
                  <a:srgbClr val="0070C0"/>
                </a:solidFill>
              </a:rPr>
              <a:t>,</a:t>
            </a:r>
          </a:p>
          <a:p>
            <a:pPr marL="457200" indent="-45720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</a:rPr>
              <a:t>JUMP</a:t>
            </a:r>
            <a:endParaRPr lang="en-US" sz="2400" dirty="0">
              <a:solidFill>
                <a:schemeClr val="accent2"/>
              </a:solidFill>
            </a:endParaRPr>
          </a:p>
          <a:p>
            <a:pPr algn="l" rtl="0">
              <a:lnSpc>
                <a:spcPct val="200000"/>
              </a:lnSpc>
            </a:pPr>
            <a:r>
              <a:rPr lang="en-US" sz="2800" b="1" dirty="0">
                <a:solidFill>
                  <a:srgbClr val="0070C0"/>
                </a:solidFill>
              </a:rPr>
              <a:t>2. Call and Return instructions.</a:t>
            </a:r>
          </a:p>
          <a:p>
            <a:pPr algn="l" rtl="0">
              <a:lnSpc>
                <a:spcPct val="200000"/>
              </a:lnSpc>
            </a:pPr>
            <a:r>
              <a:rPr lang="en-US" sz="2800" b="1" dirty="0">
                <a:solidFill>
                  <a:srgbClr val="0070C0"/>
                </a:solidFill>
              </a:rPr>
              <a:t>3. Restart instructions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0" y="304800"/>
            <a:ext cx="763904" cy="762000"/>
          </a:xfrm>
          <a:prstGeom prst="rect">
            <a:avLst/>
          </a:prstGeom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132923" y="294564"/>
            <a:ext cx="2536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جامعة ديالى / كلية الهندسة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334309" y="697468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IQ" b="1" dirty="0" smtClean="0"/>
              <a:t>قسم الهندسة الإلكترونية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203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8" grpId="0"/>
      <p:bldP spid="9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9099" y="62116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IQ" sz="3600" b="1" dirty="0" smtClean="0"/>
              <a:t>2018</a:t>
            </a:r>
            <a:endParaRPr lang="en-US" sz="3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29" y="304800"/>
            <a:ext cx="1527809" cy="1524000"/>
          </a:xfrm>
          <a:prstGeom prst="rect">
            <a:avLst/>
          </a:prstGeom>
        </p:spPr>
      </p:pic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733800" y="2133600"/>
            <a:ext cx="47832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ar-IQ" sz="5400" dirty="0" smtClean="0"/>
              <a:t>شكراً لإصغائكم ...</a:t>
            </a:r>
            <a:endParaRPr lang="en-US" sz="5400" dirty="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124200" y="3886200"/>
            <a:ext cx="47832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ar-IQ" sz="5400" dirty="0" smtClean="0"/>
              <a:t>أسئلة ؟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5226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6735</TotalTime>
  <Words>324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ayad</dc:creator>
  <cp:lastModifiedBy>Windows User</cp:lastModifiedBy>
  <cp:revision>798</cp:revision>
  <cp:lastPrinted>1601-01-01T00:00:00Z</cp:lastPrinted>
  <dcterms:created xsi:type="dcterms:W3CDTF">2012-02-17T15:29:24Z</dcterms:created>
  <dcterms:modified xsi:type="dcterms:W3CDTF">2018-11-09T18:53:42Z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